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D0F2-D693-4459-8E53-9A6BF02B5389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55E7-B759-49F3-BB80-8F31B156FA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65760" y="365760"/>
            <a:ext cx="8229600" cy="16459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15" tIns="0" rIns="71415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2000" b="1" dirty="0">
                <a:latin typeface="Helvetica Neue Regular"/>
                <a:cs typeface="Arial" pitchFamily="34" charset="0"/>
              </a:rPr>
              <a:t> by </a:t>
            </a:r>
            <a:r>
              <a:rPr lang="en-US" altLang="en-US" sz="2000" b="1" dirty="0" smtClean="0">
                <a:latin typeface="Helvetica Neue Regular"/>
                <a:cs typeface="Arial" pitchFamily="34" charset="0"/>
              </a:rPr>
              <a:t>Scania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latin typeface="Helvetica Neue Regular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latin typeface="Helvetica Neue 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b="1" dirty="0">
                <a:latin typeface="Helvetica Neue Regular"/>
                <a:cs typeface="Arial" pitchFamily="34" charset="0"/>
              </a:rPr>
              <a:t> by Scania </a:t>
            </a:r>
            <a:r>
              <a:rPr lang="en-US" altLang="en-US" sz="1200" b="1" dirty="0" smtClean="0">
                <a:latin typeface="Helvetica Neue Regular"/>
                <a:cs typeface="Arial" pitchFamily="34" charset="0"/>
              </a:rPr>
              <a:t>ties together </a:t>
            </a:r>
            <a:r>
              <a:rPr lang="en-US" altLang="en-US" sz="1200" b="1" dirty="0">
                <a:latin typeface="Helvetica Neue Regular"/>
                <a:cs typeface="Arial" pitchFamily="34" charset="0"/>
              </a:rPr>
              <a:t>Scania products and services in a complete solution. </a:t>
            </a:r>
            <a:r>
              <a:rPr lang="en-US" altLang="en-US" sz="1200" b="1" dirty="0">
                <a:latin typeface="Helvetica Neue Regular"/>
                <a:cs typeface="Arial" pitchFamily="34" charset="0"/>
              </a:rPr>
              <a:t>It is the very best Scania has to offer in terms of reduced fuel consumption and carbon dioxide emissions. What’s more, </a:t>
            </a:r>
            <a:r>
              <a:rPr lang="en-US" altLang="en-US" sz="1200" b="1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b="1" dirty="0">
                <a:latin typeface="Helvetica Neue Regular"/>
                <a:cs typeface="Arial" pitchFamily="34" charset="0"/>
              </a:rPr>
              <a:t> by Scania is offered with an individually set target and a commitment to reach this target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  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                         </a:t>
            </a:r>
          </a:p>
        </p:txBody>
      </p:sp>
      <p:pic>
        <p:nvPicPr>
          <p:cNvPr id="1027" name="Picture 3" descr="12253-165 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3009"/>
            <a:ext cx="1905000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5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21336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Helvetica Neue Regular"/>
                <a:cs typeface="Arial" pitchFamily="34" charset="0"/>
              </a:rPr>
              <a:t>Our long-term commitment is to support our business partners through better economic growth, with energy-efficient and profitable solutions tailored to your needs</a:t>
            </a:r>
            <a:r>
              <a:rPr lang="en-US" altLang="en-US" sz="1200" dirty="0" smtClean="0">
                <a:latin typeface="Helvetica Neue Regular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Helvetica Neue Regular"/>
                <a:cs typeface="Arial" pitchFamily="34" charset="0"/>
              </a:rPr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Helvetica Neue Regular"/>
                <a:cs typeface="Arial" pitchFamily="34" charset="0"/>
              </a:rPr>
              <a:t>Setting the target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/>
            </a:r>
            <a:br>
              <a:rPr lang="en-US" altLang="en-US" sz="1200" dirty="0">
                <a:latin typeface="Helvetica Neue Regular"/>
                <a:cs typeface="Arial" pitchFamily="34" charset="0"/>
              </a:rPr>
            </a:br>
            <a:r>
              <a:rPr lang="en-US" altLang="en-US" sz="1200" dirty="0">
                <a:latin typeface="Helvetica Neue Regular"/>
                <a:cs typeface="Arial" pitchFamily="34" charset="0"/>
              </a:rPr>
              <a:t>With the help of our tools we can calculate a target fuel consumption that we and the customer agree to jointly strive to reach. To achieve this target we use the modules within </a:t>
            </a:r>
            <a:r>
              <a:rPr lang="en-US" altLang="en-US" sz="1200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by Scania. Each module ensures the lowest possible fuel consumption and CO</a:t>
            </a:r>
            <a:r>
              <a:rPr lang="en-US" altLang="en-US" sz="1200" baseline="-30000" dirty="0">
                <a:latin typeface="Helvetica Neue Regular"/>
                <a:cs typeface="Arial" pitchFamily="34" charset="0"/>
              </a:rPr>
              <a:t>2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emissions. The exact content within each module is adapted to your operation but the main modules within </a:t>
            </a:r>
            <a:r>
              <a:rPr lang="en-US" altLang="en-US" sz="1200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by Scania are always the same: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b="1" dirty="0">
                <a:latin typeface="Helvetica Neue Regular"/>
                <a:cs typeface="Arial" pitchFamily="34" charset="0"/>
              </a:rPr>
              <a:t>Vehicles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</a:t>
            </a:r>
            <a:r>
              <a:rPr lang="en-US" altLang="en-US" sz="1200" dirty="0" smtClean="0">
                <a:latin typeface="Helvetica Neue Regular"/>
                <a:cs typeface="Arial" pitchFamily="34" charset="0"/>
              </a:rPr>
              <a:t>-	</a:t>
            </a:r>
            <a:r>
              <a:rPr lang="en-US" altLang="en-US" sz="1200" dirty="0" err="1" smtClean="0">
                <a:latin typeface="Helvetica Neue Regular"/>
                <a:cs typeface="Arial" pitchFamily="34" charset="0"/>
              </a:rPr>
              <a:t>Optimised</a:t>
            </a:r>
            <a:r>
              <a:rPr lang="en-US" altLang="en-US" sz="1200" dirty="0" smtClean="0">
                <a:latin typeface="Helvetica Neue Regular"/>
                <a:cs typeface="Arial" pitchFamily="34" charset="0"/>
              </a:rPr>
              <a:t> 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specification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b="1" dirty="0">
                <a:latin typeface="Helvetica Neue Regular"/>
                <a:cs typeface="Arial" pitchFamily="34" charset="0"/>
              </a:rPr>
              <a:t>Driver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</a:t>
            </a:r>
            <a:r>
              <a:rPr lang="en-US" altLang="en-US" sz="1200" dirty="0" smtClean="0">
                <a:latin typeface="Helvetica Neue Regular"/>
                <a:cs typeface="Arial" pitchFamily="34" charset="0"/>
              </a:rPr>
              <a:t>-	Scania Driver Training 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and Scania Driver Follow-up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b="1" dirty="0">
                <a:latin typeface="Helvetica Neue Regular"/>
                <a:cs typeface="Arial" pitchFamily="34" charset="0"/>
              </a:rPr>
              <a:t>Service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</a:t>
            </a:r>
            <a:r>
              <a:rPr lang="en-US" altLang="en-US" sz="1200" dirty="0" smtClean="0">
                <a:latin typeface="Helvetica Neue Regular"/>
                <a:cs typeface="Arial" pitchFamily="34" charset="0"/>
              </a:rPr>
              <a:t>-	Maintenance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+ </a:t>
            </a:r>
            <a:br>
              <a:rPr lang="en-US" altLang="en-US" sz="1200" dirty="0">
                <a:latin typeface="Helvetica Neue Regular"/>
                <a:cs typeface="Arial" pitchFamily="34" charset="0"/>
              </a:rPr>
            </a:br>
            <a:endParaRPr lang="en-US" altLang="en-US" sz="1200" dirty="0">
              <a:latin typeface="Helvetica Neue Regular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Helvetica Neue Regular"/>
                <a:cs typeface="Arial" pitchFamily="34" charset="0"/>
              </a:rPr>
              <a:t>We continuously monitor the progress of the </a:t>
            </a:r>
            <a:r>
              <a:rPr lang="en-US" altLang="en-US" sz="1200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by Scania vehicle. And each month, the customer receives an </a:t>
            </a:r>
            <a:r>
              <a:rPr lang="en-US" altLang="en-US" sz="1200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Report showing the fuel consumption and CO</a:t>
            </a:r>
            <a:r>
              <a:rPr lang="en-US" altLang="en-US" sz="1200" baseline="-30000" dirty="0">
                <a:latin typeface="Helvetica Neue Regular"/>
                <a:cs typeface="Arial" pitchFamily="34" charset="0"/>
              </a:rPr>
              <a:t>2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emissions performance in relation to the target.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Helvetica Neue Regular"/>
                <a:cs typeface="Arial" pitchFamily="34" charset="0"/>
              </a:rPr>
              <a:t>In a nutshell, </a:t>
            </a:r>
            <a:r>
              <a:rPr lang="en-US" altLang="en-US" sz="1200" dirty="0" err="1">
                <a:latin typeface="Helvetica Neue Regular"/>
                <a:cs typeface="Arial" pitchFamily="34" charset="0"/>
              </a:rPr>
              <a:t>Ecolution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by Scania can be viewed as two sides of a coin – good fuel economy and low CO</a:t>
            </a:r>
            <a:r>
              <a:rPr lang="en-US" altLang="en-US" sz="1200" baseline="-30000" dirty="0">
                <a:latin typeface="Helvetica Neue Regular"/>
                <a:cs typeface="Arial" pitchFamily="34" charset="0"/>
              </a:rPr>
              <a:t>2</a:t>
            </a:r>
            <a:r>
              <a:rPr lang="en-US" altLang="en-US" sz="1200" dirty="0">
                <a:latin typeface="Helvetica Neue Regular"/>
                <a:cs typeface="Arial" pitchFamily="34" charset="0"/>
              </a:rPr>
              <a:t> emissions.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3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" y="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5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5534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04800"/>
            <a:ext cx="2781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0" y="838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Roof and side air deflectors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7%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828800"/>
            <a:ext cx="201168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Side air deflectors extension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0.5%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124200"/>
            <a:ext cx="201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solidFill>
                  <a:srgbClr val="00B050"/>
                </a:solidFill>
              </a:rPr>
              <a:t>Powertrain</a:t>
            </a:r>
            <a:r>
              <a:rPr lang="en-US" b="1" u="sng" dirty="0" smtClean="0">
                <a:solidFill>
                  <a:srgbClr val="00B050"/>
                </a:solidFill>
              </a:rPr>
              <a:t> specification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&gt;3%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1800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solidFill>
                  <a:srgbClr val="00B050"/>
                </a:solidFill>
              </a:rPr>
              <a:t>Tyre</a:t>
            </a:r>
            <a:r>
              <a:rPr lang="en-US" b="1" u="sng" dirty="0" smtClean="0">
                <a:solidFill>
                  <a:srgbClr val="00B050"/>
                </a:solidFill>
              </a:rPr>
              <a:t> choice</a:t>
            </a:r>
          </a:p>
          <a:p>
            <a:r>
              <a:rPr lang="en-US" b="1" dirty="0">
                <a:solidFill>
                  <a:srgbClr val="00B050"/>
                </a:solidFill>
              </a:rPr>
              <a:t>5</a:t>
            </a:r>
            <a:r>
              <a:rPr lang="en-US" b="1" dirty="0" smtClean="0">
                <a:solidFill>
                  <a:srgbClr val="00B050"/>
                </a:solidFill>
              </a:rPr>
              <a:t>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495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Side skirts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1%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429000"/>
            <a:ext cx="201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Scania </a:t>
            </a:r>
            <a:r>
              <a:rPr lang="en-US" b="1" u="sng" dirty="0" err="1" smtClean="0">
                <a:solidFill>
                  <a:srgbClr val="00B050"/>
                </a:solidFill>
              </a:rPr>
              <a:t>Opticruise</a:t>
            </a:r>
            <a:r>
              <a:rPr lang="en-US" b="1" u="sng" dirty="0" smtClean="0">
                <a:solidFill>
                  <a:srgbClr val="00B050"/>
                </a:solidFill>
              </a:rPr>
              <a:t>/ Active prediction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5%-8%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828800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Extra Equipment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1.5%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182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Vehicle Speed, 4 km/h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5%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782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Vehicle Weight, 500 kg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1%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5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5534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68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Roof air deflector height adjustment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3%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429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solidFill>
                  <a:srgbClr val="00B0F0"/>
                </a:solidFill>
              </a:rPr>
              <a:t>Tyre</a:t>
            </a:r>
            <a:r>
              <a:rPr lang="en-US" b="1" u="sng" dirty="0" smtClean="0">
                <a:solidFill>
                  <a:srgbClr val="00B0F0"/>
                </a:solidFill>
              </a:rPr>
              <a:t> pressure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1%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3276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Axle Alignment, 1</a:t>
            </a:r>
          </a:p>
          <a:p>
            <a:r>
              <a:rPr lang="en-US" b="1" dirty="0">
                <a:solidFill>
                  <a:srgbClr val="00B0F0"/>
                </a:solidFill>
              </a:rPr>
              <a:t>3</a:t>
            </a:r>
            <a:r>
              <a:rPr lang="en-US" b="1" dirty="0" smtClean="0">
                <a:solidFill>
                  <a:srgbClr val="00B0F0"/>
                </a:solidFill>
              </a:rPr>
              <a:t>%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81000"/>
            <a:ext cx="2190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152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Moller</dc:creator>
  <cp:lastModifiedBy>Lars Moller</cp:lastModifiedBy>
  <cp:revision>7</cp:revision>
  <dcterms:created xsi:type="dcterms:W3CDTF">2013-01-21T05:41:30Z</dcterms:created>
  <dcterms:modified xsi:type="dcterms:W3CDTF">2013-09-04T08:04:25Z</dcterms:modified>
</cp:coreProperties>
</file>